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00" r:id="rId5"/>
    <p:sldId id="292" r:id="rId6"/>
    <p:sldId id="258" r:id="rId7"/>
    <p:sldId id="294" r:id="rId8"/>
    <p:sldId id="295" r:id="rId9"/>
    <p:sldId id="299" r:id="rId10"/>
    <p:sldId id="285" r:id="rId11"/>
    <p:sldId id="298" r:id="rId12"/>
    <p:sldId id="297" r:id="rId13"/>
    <p:sldId id="291" r:id="rId14"/>
  </p:sldIdLst>
  <p:sldSz cx="6858000" cy="51435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Ory" initials="" lastIdx="9" clrIdx="0"/>
  <p:cmAuthor id="1" name="Doug Johnson" initials="DJ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5CE43"/>
    <a:srgbClr val="FFF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8" autoAdjust="0"/>
    <p:restoredTop sz="93136" autoAdjust="0"/>
  </p:normalViewPr>
  <p:slideViewPr>
    <p:cSldViewPr showGuides="1">
      <p:cViewPr varScale="1">
        <p:scale>
          <a:sx n="158" d="100"/>
          <a:sy n="158" d="100"/>
        </p:scale>
        <p:origin x="1206" y="138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2054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592592592592596E-4"/>
          <c:y val="0.2098641560140613"/>
          <c:w val="0.96944444444444444"/>
          <c:h val="0.578905929286976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Low</c:v>
                </c:pt>
              </c:strCache>
            </c:strRef>
          </c:tx>
          <c:spPr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</c:f>
              <c:strCache>
                <c:ptCount val="1"/>
                <c:pt idx="0">
                  <c:v>Bay Area</c:v>
                </c:pt>
              </c:strCache>
            </c:strRef>
          </c:cat>
          <c:val>
            <c:numRef>
              <c:f>Sheet1!$B$2:$B$2</c:f>
              <c:numCache>
                <c:formatCode>0%</c:formatCode>
                <c:ptCount val="1"/>
                <c:pt idx="0">
                  <c:v>0.28999999999999998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DD-4B56-8756-D92706EFB2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</c:f>
              <c:strCache>
                <c:ptCount val="1"/>
                <c:pt idx="0">
                  <c:v>Bay Area</c:v>
                </c:pt>
              </c:strCache>
            </c:strRef>
          </c:cat>
          <c:val>
            <c:numRef>
              <c:f>Sheet1!$C$2:$C$2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0DD-4B56-8756-D92706EFB2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Moderate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</c:f>
              <c:strCache>
                <c:ptCount val="1"/>
                <c:pt idx="0">
                  <c:v>Bay Area</c:v>
                </c:pt>
              </c:strCache>
            </c:strRef>
          </c:cat>
          <c:val>
            <c:numRef>
              <c:f>Sheet1!$D$2:$D$2</c:f>
              <c:numCache>
                <c:formatCode>0%</c:formatCode>
                <c:ptCount val="1"/>
                <c:pt idx="0">
                  <c:v>0.28000000000000003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0DD-4B56-8756-D92706EFB2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Above Moderate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</c:f>
              <c:strCache>
                <c:ptCount val="1"/>
                <c:pt idx="0">
                  <c:v>Bay Area</c:v>
                </c:pt>
              </c:strCache>
            </c:strRef>
          </c:cat>
          <c:val>
            <c:numRef>
              <c:f>Sheet1!$E$2:$E$2</c:f>
              <c:numCache>
                <c:formatCode>0%</c:formatCode>
                <c:ptCount val="1"/>
                <c:pt idx="0">
                  <c:v>0.99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0DD-4B56-8756-D92706EFB26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</c:f>
              <c:strCache>
                <c:ptCount val="1"/>
                <c:pt idx="0">
                  <c:v>Bay Area</c:v>
                </c:pt>
              </c:strCache>
            </c:strRef>
          </c:cat>
          <c:val>
            <c:numRef>
              <c:f>Sheet1!$F$2:$F$2</c:f>
              <c:numCache>
                <c:formatCode>0%</c:formatCode>
                <c:ptCount val="1"/>
                <c:pt idx="0">
                  <c:v>0.56999999999999995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0DD-4B56-8756-D92706EFB2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70783280"/>
        <c:axId val="171923392"/>
      </c:barChart>
      <c:catAx>
        <c:axId val="1707832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1923392"/>
        <c:crosses val="autoZero"/>
        <c:auto val="1"/>
        <c:lblAlgn val="ctr"/>
        <c:lblOffset val="100"/>
        <c:noMultiLvlLbl val="0"/>
      </c:catAx>
      <c:valAx>
        <c:axId val="1719233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7078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2082093904928558E-2"/>
          <c:y val="0.76118976245726144"/>
          <c:w val="0.9"/>
          <c:h val="0.193782999609240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1529194427619634"/>
                  <c:y val="-0.2257950233922476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smtClean="0"/>
                      <a:t>$1.372 </a:t>
                    </a:r>
                    <a:r>
                      <a:rPr lang="en-US" b="1" dirty="0" smtClean="0">
                        <a:solidFill>
                          <a:srgbClr val="000000"/>
                        </a:solidFill>
                      </a:rPr>
                      <a:t>B</a:t>
                    </a:r>
                    <a:endParaRPr lang="en-US" b="1" dirty="0">
                      <a:solidFill>
                        <a:srgbClr val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38461538461539"/>
                      <c:h val="7.4477603569551326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1466972878390196"/>
                  <c:y val="-4.620297462817148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000000"/>
                        </a:solidFill>
                      </a:rPr>
                      <a:t>$</a:t>
                    </a:r>
                    <a:fld id="{10CAF809-C111-4FAF-954A-BE78B26B39A7}" type="VALUE">
                      <a:rPr lang="en-US" b="1" smtClean="0">
                        <a:solidFill>
                          <a:srgbClr val="000000"/>
                        </a:solidFill>
                      </a:rPr>
                      <a:pPr/>
                      <a:t>[VALUE]</a:t>
                    </a:fld>
                    <a:r>
                      <a:rPr lang="en-US" b="1" dirty="0" smtClean="0">
                        <a:solidFill>
                          <a:srgbClr val="000000"/>
                        </a:solidFill>
                      </a:rPr>
                      <a:t> M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3279699172218856"/>
                  <c:y val="1.640065892185672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000000"/>
                        </a:solidFill>
                      </a:rPr>
                      <a:t>$</a:t>
                    </a:r>
                    <a:fld id="{74B07615-A5A2-4834-A1C9-5D9B26D6F983}" type="VALUE">
                      <a:rPr lang="en-US" b="1" smtClean="0">
                        <a:solidFill>
                          <a:srgbClr val="000000"/>
                        </a:solidFill>
                      </a:rPr>
                      <a:pPr/>
                      <a:t>[VALUE]</a:t>
                    </a:fld>
                    <a:r>
                      <a:rPr lang="en-US" b="1" dirty="0" smtClean="0">
                        <a:solidFill>
                          <a:srgbClr val="000000"/>
                        </a:solidFill>
                      </a:rPr>
                      <a:t> M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000000"/>
                        </a:solidFill>
                      </a:rPr>
                      <a:t>$</a:t>
                    </a:r>
                    <a:fld id="{E43B514C-180C-4AA6-BF11-7A569B5D1C2F}" type="VALUE">
                      <a:rPr lang="en-US" b="1" smtClean="0">
                        <a:solidFill>
                          <a:srgbClr val="000000"/>
                        </a:solidFill>
                      </a:rPr>
                      <a:pPr/>
                      <a:t>[VALUE]</a:t>
                    </a:fld>
                    <a:r>
                      <a:rPr lang="en-US" b="1" dirty="0" smtClean="0">
                        <a:solidFill>
                          <a:srgbClr val="000000"/>
                        </a:solidFill>
                      </a:rPr>
                      <a:t> M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Sheet1!$A$1:$A$4</c:f>
              <c:numCache>
                <c:formatCode>General</c:formatCode>
                <c:ptCount val="4"/>
                <c:pt idx="0" formatCode="#,##0">
                  <c:v>1370</c:v>
                </c:pt>
                <c:pt idx="1">
                  <c:v>114</c:v>
                </c:pt>
                <c:pt idx="2">
                  <c:v>132</c:v>
                </c:pt>
                <c:pt idx="3">
                  <c:v>408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Sheet1!$B$1:$B$4</c:f>
              <c:numCache>
                <c:formatCode>General</c:formatCode>
                <c:ptCount val="4"/>
                <c:pt idx="0">
                  <c:v>67</c:v>
                </c:pt>
                <c:pt idx="1">
                  <c:v>20</c:v>
                </c:pt>
                <c:pt idx="2">
                  <c:v>7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0.05489</cdr:x>
      <cdr:y>0.07327</cdr:y>
    </cdr:from>
    <cdr:to>
      <cdr:x>0.98823</cdr:x>
      <cdr:y>0.1746</cdr:y>
    </cdr:to>
    <cdr:sp macro="" textlink="">
      <cdr:nvSpPr>
        <cdr:cNvPr id="2" name="TextBox 13"/>
        <cdr:cNvSpPr txBox="1"/>
      </cdr:nvSpPr>
      <cdr:spPr>
        <a:xfrm xmlns:a="http://schemas.openxmlformats.org/drawingml/2006/main">
          <a:off x="376448" y="289320"/>
          <a:ext cx="640080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>
              <a:solidFill>
                <a:srgbClr val="000000"/>
              </a:solidFill>
            </a:rPr>
            <a:t>% of 2007-2014 Regional Housing Needs Allocation Met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0.01538</cdr:x>
      <cdr:y>0.16577</cdr:y>
    </cdr:from>
    <cdr:to>
      <cdr:x>0.39872</cdr:x>
      <cdr:y>0.28382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" y="508383"/>
          <a:ext cx="1898650" cy="362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b="1" i="1" dirty="0" smtClean="0"/>
            <a:t>State &amp; Federal Subsidy – 20%</a:t>
          </a:r>
          <a:endParaRPr lang="en-US" sz="900" b="1" i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E4A5713-30A2-4C46-A138-45E04CF16C4C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C95FDFDC-0AA2-134D-855D-553A4C274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16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E6C86F0-38F4-AA42-9A91-8760138474F4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A203743-C30C-5349-B7E9-FEAC7B178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467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03743-C30C-5349-B7E9-FEAC7B1786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53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 commutes</a:t>
            </a:r>
          </a:p>
          <a:p>
            <a:r>
              <a:rPr lang="en-US" dirty="0" smtClean="0"/>
              <a:t>Crowding</a:t>
            </a:r>
          </a:p>
          <a:p>
            <a:r>
              <a:rPr lang="en-US" dirty="0" smtClean="0"/>
              <a:t>Displacement</a:t>
            </a:r>
            <a:r>
              <a:rPr lang="en-US" baseline="0" dirty="0" smtClean="0"/>
              <a:t> pressure</a:t>
            </a:r>
          </a:p>
          <a:p>
            <a:r>
              <a:rPr lang="en-US" baseline="0" dirty="0" smtClean="0"/>
              <a:t>Illegal units </a:t>
            </a:r>
          </a:p>
          <a:p>
            <a:r>
              <a:rPr lang="en-US" baseline="0" dirty="0" smtClean="0"/>
              <a:t>Living in cars and RVs</a:t>
            </a:r>
          </a:p>
          <a:p>
            <a:r>
              <a:rPr lang="en-US" baseline="0" dirty="0" smtClean="0"/>
              <a:t>Homelessness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03743-C30C-5349-B7E9-FEAC7B1786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32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2C260-96F3-4C52-BC22-6E4D42D3C76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187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03743-C30C-5349-B7E9-FEAC7B1786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42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03743-C30C-5349-B7E9-FEAC7B1786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42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housing shortfall is comparable to the Plan Bay Area transit and roads shortfall, but lacks a strategy to be funded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03743-C30C-5349-B7E9-FEAC7B1786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72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03743-C30C-5349-B7E9-FEAC7B1786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92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2"/>
            <a:ext cx="5829300" cy="1102519"/>
          </a:xfrm>
        </p:spPr>
        <p:txBody>
          <a:bodyPr/>
          <a:lstStyle>
            <a:lvl1pPr algn="l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" y="2914650"/>
            <a:ext cx="5314950" cy="131445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00650" y="4870199"/>
            <a:ext cx="1600200" cy="248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0000"/>
                </a:solidFill>
              </a:defRPr>
            </a:lvl1pPr>
          </a:lstStyle>
          <a:p>
            <a:fld id="{704A3219-CE18-4C34-BA13-4AF1FC70FF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4514850" y="4857750"/>
            <a:ext cx="2000250" cy="273844"/>
          </a:xfrm>
          <a:prstGeom prst="rect">
            <a:avLst/>
          </a:prstGeom>
        </p:spPr>
        <p:txBody>
          <a:bodyPr/>
          <a:lstStyle>
            <a:lvl1pPr algn="r">
              <a:defRPr lang="en-US" sz="9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887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1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6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00650" y="4857751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04A3219-CE18-4C34-BA13-4AF1FC70FF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>
          <a:xfrm>
            <a:off x="4514850" y="4857750"/>
            <a:ext cx="2000250" cy="273844"/>
          </a:xfrm>
          <a:prstGeom prst="rect">
            <a:avLst/>
          </a:prstGeom>
        </p:spPr>
        <p:txBody>
          <a:bodyPr/>
          <a:lstStyle>
            <a:lvl1pPr algn="r">
              <a:defRPr lang="en-US" sz="9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5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00650" y="4857751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0000"/>
                </a:solidFill>
              </a:defRPr>
            </a:lvl1pPr>
          </a:lstStyle>
          <a:p>
            <a:fld id="{704A3219-CE18-4C34-BA13-4AF1FC70FF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4514850" y="4857750"/>
            <a:ext cx="2000250" cy="273844"/>
          </a:xfrm>
          <a:prstGeom prst="rect">
            <a:avLst/>
          </a:prstGeom>
        </p:spPr>
        <p:txBody>
          <a:bodyPr/>
          <a:lstStyle>
            <a:lvl1pPr algn="r">
              <a:defRPr lang="en-US" sz="9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997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059931"/>
            <a:ext cx="5829300" cy="1021556"/>
          </a:xfrm>
        </p:spPr>
        <p:txBody>
          <a:bodyPr anchor="t">
            <a:no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1715769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00650" y="4857751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0000"/>
                </a:solidFill>
              </a:defRPr>
            </a:lvl1pPr>
          </a:lstStyle>
          <a:p>
            <a:fld id="{704A3219-CE18-4C34-BA13-4AF1FC70FF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4514850" y="4857750"/>
            <a:ext cx="2000250" cy="273844"/>
          </a:xfrm>
          <a:prstGeom prst="rect">
            <a:avLst/>
          </a:prstGeom>
        </p:spPr>
        <p:txBody>
          <a:bodyPr/>
          <a:lstStyle>
            <a:lvl1pPr algn="r">
              <a:defRPr lang="en-US" sz="9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382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00650" y="4857751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0000"/>
                </a:solidFill>
              </a:defRPr>
            </a:lvl1pPr>
          </a:lstStyle>
          <a:p>
            <a:fld id="{704A3219-CE18-4C34-BA13-4AF1FC70FF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>
          <a:xfrm>
            <a:off x="4514850" y="4857750"/>
            <a:ext cx="2000250" cy="273844"/>
          </a:xfrm>
          <a:prstGeom prst="rect">
            <a:avLst/>
          </a:prstGeom>
        </p:spPr>
        <p:txBody>
          <a:bodyPr/>
          <a:lstStyle>
            <a:lvl1pPr algn="r">
              <a:defRPr lang="en-US" sz="9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589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3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3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00650" y="4857751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04A3219-CE18-4C34-BA13-4AF1FC70FF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3"/>
          </p:nvPr>
        </p:nvSpPr>
        <p:spPr>
          <a:xfrm>
            <a:off x="4514850" y="4857750"/>
            <a:ext cx="2000250" cy="273844"/>
          </a:xfrm>
          <a:prstGeom prst="rect">
            <a:avLst/>
          </a:prstGeom>
        </p:spPr>
        <p:txBody>
          <a:bodyPr/>
          <a:lstStyle>
            <a:lvl1pPr algn="r">
              <a:defRPr lang="en-US" sz="9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82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00650" y="4857751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04A3219-CE18-4C34-BA13-4AF1FC70FF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14850" y="4857750"/>
            <a:ext cx="2000250" cy="273844"/>
          </a:xfrm>
          <a:prstGeom prst="rect">
            <a:avLst/>
          </a:prstGeom>
        </p:spPr>
        <p:txBody>
          <a:bodyPr/>
          <a:lstStyle>
            <a:lvl1pPr algn="r">
              <a:defRPr lang="en-US" sz="9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69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00650" y="4857751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04A3219-CE18-4C34-BA13-4AF1FC70FF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14850" y="4857750"/>
            <a:ext cx="2000250" cy="273844"/>
          </a:xfrm>
          <a:prstGeom prst="rect">
            <a:avLst/>
          </a:prstGeom>
        </p:spPr>
        <p:txBody>
          <a:bodyPr/>
          <a:lstStyle>
            <a:lvl1pPr algn="r">
              <a:defRPr lang="en-US" sz="9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209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+ Full P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000" cy="51435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Full page photo/picture Master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00650" y="4857751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04A3219-CE18-4C34-BA13-4AF1FC70FF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4514850" y="4857750"/>
            <a:ext cx="2000250" cy="273844"/>
          </a:xfrm>
          <a:prstGeom prst="rect">
            <a:avLst/>
          </a:prstGeom>
        </p:spPr>
        <p:txBody>
          <a:bodyPr/>
          <a:lstStyle>
            <a:lvl1pPr algn="r">
              <a:defRPr lang="en-US" sz="9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69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4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91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4" y="1076328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00650" y="4857751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04A3219-CE18-4C34-BA13-4AF1FC70FF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>
          <a:xfrm>
            <a:off x="4514850" y="4857750"/>
            <a:ext cx="2000250" cy="273844"/>
          </a:xfrm>
          <a:prstGeom prst="rect">
            <a:avLst/>
          </a:prstGeom>
        </p:spPr>
        <p:txBody>
          <a:bodyPr/>
          <a:lstStyle>
            <a:lvl1pPr algn="r">
              <a:defRPr lang="en-US" sz="9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76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2">
            <a:alphaModFix amt="6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4700"/>
                    </a14:imgEffect>
                    <a14:imgEffect>
                      <a14:brightnessContrast bright="1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0" t="18832" r="19148" b="993"/>
          <a:stretch/>
        </p:blipFill>
        <p:spPr>
          <a:xfrm>
            <a:off x="3429001" y="0"/>
            <a:ext cx="3456398" cy="515270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2598" y="4857750"/>
            <a:ext cx="30448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900" cap="all" spc="75" baseline="0" smtClean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0800" y="4857750"/>
            <a:ext cx="400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04A3219-CE18-4C34-BA13-4AF1FC70FF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5086350" y="4857750"/>
            <a:ext cx="1314450" cy="273844"/>
          </a:xfrm>
          <a:prstGeom prst="rect">
            <a:avLst/>
          </a:prstGeom>
        </p:spPr>
        <p:txBody>
          <a:bodyPr/>
          <a:lstStyle>
            <a:lvl1pPr algn="r">
              <a:defRPr lang="en-US" sz="9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842510"/>
            <a:ext cx="2618994" cy="277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554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Corbel" panose="020B0503020204020204" pitchFamily="34" charset="0"/>
          <a:ea typeface="+mj-ea"/>
          <a:cs typeface="Arial" panose="020B060402020202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2100" kern="1200">
          <a:solidFill>
            <a:srgbClr val="000000"/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500" kern="1200">
          <a:solidFill>
            <a:srgbClr val="000000"/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350" kern="1200">
          <a:solidFill>
            <a:srgbClr val="000000"/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350" kern="1200">
          <a:solidFill>
            <a:srgbClr val="000000"/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185" y="0"/>
            <a:ext cx="6977801" cy="434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60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Ongoing regional efforts - PDA Planning</a:t>
            </a:r>
          </a:p>
          <a:p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New efforts </a:t>
            </a:r>
            <a:r>
              <a:rPr lang="en-US" dirty="0"/>
              <a:t>- Committee for Affordable and Sustainable </a:t>
            </a:r>
            <a:r>
              <a:rPr lang="en-US" dirty="0" smtClean="0"/>
              <a:t>Accommodations (CASA)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M</a:t>
            </a:r>
            <a:r>
              <a:rPr lang="en-US" dirty="0" smtClean="0"/>
              <a:t>ulti-sector </a:t>
            </a:r>
            <a:r>
              <a:rPr lang="en-US" dirty="0"/>
              <a:t>committee to identify  </a:t>
            </a:r>
            <a:r>
              <a:rPr lang="en-US" b="1" u="sng" dirty="0"/>
              <a:t>game-changing</a:t>
            </a:r>
            <a:r>
              <a:rPr lang="en-US" dirty="0"/>
              <a:t> </a:t>
            </a:r>
            <a:r>
              <a:rPr lang="en-US" dirty="0" smtClean="0"/>
              <a:t>solutions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Build </a:t>
            </a:r>
            <a:r>
              <a:rPr lang="en-US" dirty="0"/>
              <a:t>regional consensus on legislative, regulative, financial and market-related </a:t>
            </a:r>
            <a:r>
              <a:rPr lang="en-US" dirty="0" smtClean="0"/>
              <a:t>measures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Identify </a:t>
            </a:r>
            <a:r>
              <a:rPr lang="en-US" dirty="0"/>
              <a:t>near- and medium-term actions </a:t>
            </a:r>
            <a:endParaRPr lang="en-US" dirty="0" smtClean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Launch </a:t>
            </a:r>
            <a:r>
              <a:rPr lang="en-US" dirty="0"/>
              <a:t>in early 2017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810551"/>
            <a:ext cx="6280784" cy="32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2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84" y="819150"/>
            <a:ext cx="6616066" cy="3699273"/>
          </a:xfrm>
        </p:spPr>
        <p:txBody>
          <a:bodyPr>
            <a:noAutofit/>
          </a:bodyPr>
          <a:lstStyle/>
          <a:p>
            <a:pPr marL="512750" indent="-512750">
              <a:lnSpc>
                <a:spcPct val="150000"/>
              </a:lnSpc>
              <a:spcAft>
                <a:spcPts val="400"/>
              </a:spcAft>
              <a:buFont typeface="+mj-lt"/>
              <a:buAutoNum type="romanUcPeriod"/>
            </a:pPr>
            <a:r>
              <a:rPr lang="en-US" sz="1800" dirty="0" smtClean="0">
                <a:solidFill>
                  <a:srgbClr val="002060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Welcome/Context for Panel Discussion </a:t>
            </a:r>
          </a:p>
          <a:p>
            <a:pPr marL="512750" indent="-512750">
              <a:lnSpc>
                <a:spcPct val="150000"/>
              </a:lnSpc>
              <a:spcAft>
                <a:spcPts val="400"/>
              </a:spcAft>
              <a:buFont typeface="+mj-lt"/>
              <a:buAutoNum type="romanUcPeriod"/>
            </a:pPr>
            <a:r>
              <a:rPr lang="en-US" sz="1800" dirty="0" smtClean="0">
                <a:solidFill>
                  <a:srgbClr val="002060"/>
                </a:solidFill>
              </a:rPr>
              <a:t>Affordable </a:t>
            </a:r>
            <a:r>
              <a:rPr lang="en-US" sz="1800" dirty="0">
                <a:solidFill>
                  <a:srgbClr val="002060"/>
                </a:solidFill>
              </a:rPr>
              <a:t>Housing </a:t>
            </a:r>
            <a:r>
              <a:rPr lang="en-US" sz="1800" dirty="0" smtClean="0">
                <a:solidFill>
                  <a:srgbClr val="002060"/>
                </a:solidFill>
              </a:rPr>
              <a:t>Challenges </a:t>
            </a:r>
            <a:r>
              <a:rPr lang="en-US" sz="1800" dirty="0">
                <a:solidFill>
                  <a:srgbClr val="002060"/>
                </a:solidFill>
              </a:rPr>
              <a:t>and </a:t>
            </a:r>
            <a:r>
              <a:rPr lang="en-US" sz="1800" dirty="0" smtClean="0">
                <a:solidFill>
                  <a:srgbClr val="002060"/>
                </a:solidFill>
              </a:rPr>
              <a:t>Solutions – </a:t>
            </a:r>
            <a:r>
              <a:rPr lang="en-US" sz="1800" i="1" dirty="0" smtClean="0">
                <a:solidFill>
                  <a:srgbClr val="C00000"/>
                </a:solidFill>
              </a:rPr>
              <a:t>Kevin Griffith </a:t>
            </a:r>
          </a:p>
          <a:p>
            <a:pPr marL="512750" indent="-512750">
              <a:lnSpc>
                <a:spcPct val="150000"/>
              </a:lnSpc>
              <a:spcAft>
                <a:spcPts val="400"/>
              </a:spcAft>
              <a:buFont typeface="+mj-lt"/>
              <a:buAutoNum type="romanUcPeriod"/>
            </a:pPr>
            <a:r>
              <a:rPr lang="en-US" sz="1800" dirty="0">
                <a:solidFill>
                  <a:srgbClr val="002060"/>
                </a:solidFill>
              </a:rPr>
              <a:t>Effective </a:t>
            </a:r>
            <a:r>
              <a:rPr lang="en-US" sz="1800" dirty="0" smtClean="0">
                <a:solidFill>
                  <a:srgbClr val="002060"/>
                </a:solidFill>
              </a:rPr>
              <a:t>Affordable </a:t>
            </a:r>
            <a:r>
              <a:rPr lang="en-US" sz="1800" dirty="0">
                <a:solidFill>
                  <a:srgbClr val="002060"/>
                </a:solidFill>
              </a:rPr>
              <a:t>Housing </a:t>
            </a:r>
            <a:r>
              <a:rPr lang="en-US" sz="1800" dirty="0" smtClean="0">
                <a:solidFill>
                  <a:srgbClr val="002060"/>
                </a:solidFill>
              </a:rPr>
              <a:t>Strategies– </a:t>
            </a:r>
            <a:r>
              <a:rPr lang="en-US" sz="1800" i="1" dirty="0" smtClean="0">
                <a:solidFill>
                  <a:srgbClr val="C00000"/>
                </a:solidFill>
              </a:rPr>
              <a:t>Kate Hartley</a:t>
            </a:r>
          </a:p>
          <a:p>
            <a:pPr marL="512750" indent="-512750">
              <a:lnSpc>
                <a:spcPct val="150000"/>
              </a:lnSpc>
              <a:spcAft>
                <a:spcPts val="400"/>
              </a:spcAft>
              <a:buFont typeface="+mj-lt"/>
              <a:buAutoNum type="romanUcPeriod"/>
            </a:pPr>
            <a:r>
              <a:rPr lang="en-US" sz="1800" dirty="0">
                <a:solidFill>
                  <a:srgbClr val="002060"/>
                </a:solidFill>
              </a:rPr>
              <a:t>Overview of Good Design Principles – </a:t>
            </a:r>
            <a:r>
              <a:rPr lang="en-US" sz="1800" i="1" dirty="0">
                <a:solidFill>
                  <a:srgbClr val="C00000"/>
                </a:solidFill>
              </a:rPr>
              <a:t>David Baker</a:t>
            </a:r>
          </a:p>
          <a:p>
            <a:pPr marL="512750" indent="-512750">
              <a:lnSpc>
                <a:spcPct val="150000"/>
              </a:lnSpc>
              <a:spcAft>
                <a:spcPts val="400"/>
              </a:spcAft>
              <a:buFont typeface="+mj-lt"/>
              <a:buAutoNum type="romanUcPeriod"/>
            </a:pPr>
            <a:r>
              <a:rPr lang="en-US" sz="1800" dirty="0" smtClean="0">
                <a:solidFill>
                  <a:srgbClr val="002060"/>
                </a:solidFill>
              </a:rPr>
              <a:t>New Model for Workforce Housing – </a:t>
            </a:r>
            <a:r>
              <a:rPr lang="en-US" sz="1800" i="1" dirty="0" smtClean="0">
                <a:solidFill>
                  <a:srgbClr val="C00000"/>
                </a:solidFill>
              </a:rPr>
              <a:t>Alan Talansky</a:t>
            </a:r>
          </a:p>
          <a:p>
            <a:pPr marL="512750" indent="-512750">
              <a:lnSpc>
                <a:spcPct val="150000"/>
              </a:lnSpc>
              <a:spcAft>
                <a:spcPts val="400"/>
              </a:spcAft>
              <a:buFont typeface="+mj-lt"/>
              <a:buAutoNum type="romanUcPeriod"/>
            </a:pPr>
            <a:r>
              <a:rPr lang="en-US" sz="1800" dirty="0" smtClean="0">
                <a:solidFill>
                  <a:srgbClr val="002060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Moderated Panel/Participant Discussion – </a:t>
            </a:r>
            <a:r>
              <a:rPr lang="en-US" sz="1800" i="1" dirty="0" smtClean="0">
                <a:solidFill>
                  <a:srgbClr val="C00000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Amit Price Patel</a:t>
            </a:r>
            <a:endParaRPr lang="en-US" sz="1800" dirty="0" smtClean="0">
              <a:solidFill>
                <a:srgbClr val="002060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512750" indent="-512750">
              <a:lnSpc>
                <a:spcPct val="150000"/>
              </a:lnSpc>
              <a:spcAft>
                <a:spcPts val="400"/>
              </a:spcAft>
              <a:buFont typeface="+mj-lt"/>
              <a:buAutoNum type="romanUcPeriod"/>
            </a:pPr>
            <a:r>
              <a:rPr lang="en-US" sz="1800" dirty="0" smtClean="0">
                <a:solidFill>
                  <a:srgbClr val="002060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Concluding Remarks</a:t>
            </a:r>
            <a:endParaRPr lang="en-US" sz="1800" dirty="0">
              <a:solidFill>
                <a:srgbClr val="002060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810551"/>
            <a:ext cx="6280784" cy="32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7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Bay Area’s Housing &amp; Transportation Crisis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Since 2010: 500,000 new jobs/</a:t>
            </a:r>
            <a:br>
              <a:rPr lang="en-US" dirty="0" smtClean="0"/>
            </a:br>
            <a:r>
              <a:rPr lang="en-US" dirty="0" smtClean="0"/>
              <a:t>50,000 new housing units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2015 freeway congestion report worst on-record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31" b="9928"/>
          <a:stretch/>
        </p:blipFill>
        <p:spPr>
          <a:xfrm>
            <a:off x="61018" y="2689622"/>
            <a:ext cx="3733812" cy="190500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84743"/>
          <a:stretch/>
        </p:blipFill>
        <p:spPr>
          <a:xfrm>
            <a:off x="13317" y="4822456"/>
            <a:ext cx="958233" cy="321044"/>
          </a:xfrm>
          <a:prstGeom prst="rect">
            <a:avLst/>
          </a:prstGeom>
        </p:spPr>
      </p:pic>
      <p:pic>
        <p:nvPicPr>
          <p:cNvPr id="1026" name="512435a8-b78c-4dd7-a833-c938ba6256db" descr="842FACA2-7635-498F-B560-1B4A406BAEBA@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2788">
            <a:off x="3897503" y="2687838"/>
            <a:ext cx="2895600" cy="350446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1550" y="4822456"/>
            <a:ext cx="1924050" cy="321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1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4609293"/>
            <a:ext cx="5217320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900" dirty="0"/>
              <a:t>Source: Association of Bay Area Governments (2016)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446786973"/>
              </p:ext>
            </p:extLst>
          </p:nvPr>
        </p:nvGraphicFramePr>
        <p:xfrm>
          <a:off x="-9866" y="756845"/>
          <a:ext cx="6858000" cy="3948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689371"/>
          </a:xfrm>
        </p:spPr>
        <p:txBody>
          <a:bodyPr>
            <a:normAutofit fontScale="90000"/>
          </a:bodyPr>
          <a:lstStyle/>
          <a:p>
            <a:r>
              <a:rPr lang="en-US" dirty="0"/>
              <a:t>New housing has met needs of high, but not low-and moderate-income, households.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84642"/>
          <a:stretch/>
        </p:blipFill>
        <p:spPr>
          <a:xfrm>
            <a:off x="13317" y="4822456"/>
            <a:ext cx="964583" cy="32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3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286500" cy="74295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Housing Cost Burden is a Regional Issue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8" name="Picture 4" descr="Figure 4.23 Renters Paying 30 Percent or More of Income on Housing by Count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1"/>
          <a:stretch/>
        </p:blipFill>
        <p:spPr bwMode="auto">
          <a:xfrm>
            <a:off x="2362200" y="1397000"/>
            <a:ext cx="2241388" cy="36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igure 4.23 Renters Paying 30 Percent or More of Income on Housing by Count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38"/>
          <a:stretch/>
        </p:blipFill>
        <p:spPr bwMode="auto">
          <a:xfrm>
            <a:off x="1873412" y="1111250"/>
            <a:ext cx="344027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8172" y="764254"/>
            <a:ext cx="2549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yriad Pro" pitchFamily="34" charset="0"/>
              </a:rPr>
              <a:t>Rent as share of HH income</a:t>
            </a:r>
            <a:endParaRPr lang="en-US" sz="1400" dirty="0">
              <a:latin typeface="Myriad Pro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4721301"/>
            <a:ext cx="2241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Myriad Pro" pitchFamily="34" charset="0"/>
              </a:rPr>
              <a:t>Source: ACS, ABAG </a:t>
            </a:r>
            <a:endParaRPr lang="en-US" sz="1000" dirty="0">
              <a:latin typeface="Myriad Pro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4171950"/>
            <a:ext cx="2254412" cy="381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67188" y="2999232"/>
            <a:ext cx="2254412" cy="381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r="84642"/>
          <a:stretch/>
        </p:blipFill>
        <p:spPr>
          <a:xfrm>
            <a:off x="13317" y="4822456"/>
            <a:ext cx="964583" cy="32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8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47750"/>
            <a:ext cx="2514600" cy="1751754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Housing Cost Burden </a:t>
            </a:r>
            <a:r>
              <a:rPr lang="en-US" sz="2400" dirty="0" smtClean="0"/>
              <a:t>is a </a:t>
            </a:r>
            <a:r>
              <a:rPr lang="en-US" sz="2400" i="1" dirty="0"/>
              <a:t>Regional Issue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0" b="15654"/>
          <a:stretch/>
        </p:blipFill>
        <p:spPr>
          <a:xfrm>
            <a:off x="2773920" y="-2"/>
            <a:ext cx="4092154" cy="514350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2" name="Picture 2" descr="Figure 4.22 Percentage of Renter Households Paying More than 30 Percent of Income on Housi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" t="78225" r="65313" b="1757"/>
          <a:stretch/>
        </p:blipFill>
        <p:spPr bwMode="auto">
          <a:xfrm>
            <a:off x="2362200" y="3293654"/>
            <a:ext cx="1828800" cy="183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r="84743"/>
          <a:stretch/>
        </p:blipFill>
        <p:spPr>
          <a:xfrm>
            <a:off x="13317" y="4822456"/>
            <a:ext cx="958233" cy="32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8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Housing Funding Shortfall</a:t>
            </a:r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37820" y="819150"/>
            <a:ext cx="1871980" cy="228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Corbel" panose="020B0503020204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(MTC </a:t>
            </a:r>
            <a:r>
              <a:rPr lang="en-US" sz="12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&amp; ABAG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Corbel" panose="020B0503020204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estimates)</a:t>
            </a:r>
            <a:endParaRPr lang="en-US" sz="1200" dirty="0">
              <a:solidFill>
                <a:srgbClr val="000000"/>
              </a:solidFill>
              <a:effectLst/>
              <a:latin typeface="Corbel" panose="020B0503020204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42900" y="567929"/>
            <a:ext cx="64389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rgbClr val="000000"/>
                </a:solidFill>
                <a:latin typeface="Corbel" panose="020B0503020204020204" pitchFamily="34" charset="0"/>
                <a:ea typeface="+mn-ea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Corbel" panose="020B0503020204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500" kern="1200">
                <a:solidFill>
                  <a:srgbClr val="000000"/>
                </a:solidFill>
                <a:latin typeface="Corbel" panose="020B0503020204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350" kern="1200">
                <a:solidFill>
                  <a:srgbClr val="000000"/>
                </a:solidFill>
                <a:latin typeface="Corbel" panose="020B0503020204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350" kern="1200">
                <a:solidFill>
                  <a:srgbClr val="000000"/>
                </a:solidFill>
                <a:latin typeface="Corbel" panose="020B0503020204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810551"/>
            <a:ext cx="6280784" cy="321044"/>
          </a:xfrm>
          <a:prstGeom prst="rect">
            <a:avLst/>
          </a:prstGeom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434926"/>
              </p:ext>
            </p:extLst>
          </p:nvPr>
        </p:nvGraphicFramePr>
        <p:xfrm>
          <a:off x="873651" y="1094572"/>
          <a:ext cx="5105400" cy="3314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24400" y="2881674"/>
            <a:ext cx="19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 smtClean="0">
                <a:solidFill>
                  <a:srgbClr val="000000"/>
                </a:solidFill>
              </a:rPr>
              <a:t>Funding Gap Estimate - 67%</a:t>
            </a:r>
            <a:endParaRPr lang="en-US" sz="900" b="1" i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2547747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 smtClean="0">
                <a:solidFill>
                  <a:srgbClr val="000000"/>
                </a:solidFill>
              </a:rPr>
              <a:t>County Housing Bonds – 7%</a:t>
            </a:r>
            <a:endParaRPr lang="en-US" sz="900" b="1" i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1808" y="3112506"/>
            <a:ext cx="20897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 smtClean="0">
                <a:solidFill>
                  <a:srgbClr val="000000"/>
                </a:solidFill>
              </a:rPr>
              <a:t>Rents, Impact &amp; Inclusionary Fees – 6 %</a:t>
            </a:r>
            <a:endParaRPr lang="en-US" sz="9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6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1" r="-693"/>
          <a:stretch/>
        </p:blipFill>
        <p:spPr>
          <a:xfrm>
            <a:off x="13317" y="4822456"/>
            <a:ext cx="6324178" cy="32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9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810551"/>
            <a:ext cx="6280784" cy="32104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the panel?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8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TC-ICM">
      <a:dk1>
        <a:srgbClr val="00007F"/>
      </a:dk1>
      <a:lt1>
        <a:sysClr val="window" lastClr="FFFFFF"/>
      </a:lt1>
      <a:dk2>
        <a:srgbClr val="17365D"/>
      </a:dk2>
      <a:lt2>
        <a:srgbClr val="EEECE1"/>
      </a:lt2>
      <a:accent1>
        <a:srgbClr val="4F81BD"/>
      </a:accent1>
      <a:accent2>
        <a:srgbClr val="C00000"/>
      </a:accent2>
      <a:accent3>
        <a:srgbClr val="9BBB59"/>
      </a:accent3>
      <a:accent4>
        <a:srgbClr val="FFCC00"/>
      </a:accent4>
      <a:accent5>
        <a:srgbClr val="76923C"/>
      </a:accent5>
      <a:accent6>
        <a:srgbClr val="FF9900"/>
      </a:accent6>
      <a:hlink>
        <a:srgbClr val="31859B"/>
      </a:hlink>
      <a:folHlink>
        <a:srgbClr val="E36C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ning for the Region_no agency.potx" id="{7B8E92E1-0BB3-43B2-BD84-48B4B07D4294}" vid="{86D3D56E-32F5-455A-8EC4-1F219FCF01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13B155C57C3D4499BE3699C77949D9" ma:contentTypeVersion="2" ma:contentTypeDescription="Create a new document." ma:contentTypeScope="" ma:versionID="116f4d4e8764fd0c582f8b0841d424d3">
  <xsd:schema xmlns:xsd="http://www.w3.org/2001/XMLSchema" xmlns:xs="http://www.w3.org/2001/XMLSchema" xmlns:p="http://schemas.microsoft.com/office/2006/metadata/properties" xmlns:ns3="557aa5b9-32e2-43dc-9008-22e02a2a3e26" targetNamespace="http://schemas.microsoft.com/office/2006/metadata/properties" ma:root="true" ma:fieldsID="917f8441886245c8375fc453a108cb0d" ns3:_="">
    <xsd:import namespace="557aa5b9-32e2-43dc-9008-22e02a2a3e2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7aa5b9-32e2-43dc-9008-22e02a2a3e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57aa5b9-32e2-43dc-9008-22e02a2a3e26">
      <UserInfo>
        <DisplayName>Michael Reilly</DisplayName>
        <AccountId>15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9BC209-E810-46F8-BF05-8A8B59125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7aa5b9-32e2-43dc-9008-22e02a2a3e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C85B49-22D5-4914-80BB-2ADB236F81AD}">
  <ds:schemaRefs>
    <ds:schemaRef ds:uri="http://www.w3.org/XML/1998/namespace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557aa5b9-32e2-43dc-9008-22e02a2a3e26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FB32137-EC26-44FF-8301-72536CEDA9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Planning for the Region_no agency</Template>
  <TotalTime>5143</TotalTime>
  <Words>269</Words>
  <Application>Microsoft Office PowerPoint</Application>
  <PresentationFormat>Custom</PresentationFormat>
  <Paragraphs>60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Corbel</vt:lpstr>
      <vt:lpstr>Myriad Pro</vt:lpstr>
      <vt:lpstr>Open Sans Semibold</vt:lpstr>
      <vt:lpstr>Segoe UI</vt:lpstr>
      <vt:lpstr>Office Theme</vt:lpstr>
      <vt:lpstr>PowerPoint Presentation</vt:lpstr>
      <vt:lpstr>Agenda  </vt:lpstr>
      <vt:lpstr>Bay Area’s Housing &amp; Transportation Crisis</vt:lpstr>
      <vt:lpstr>New housing has met needs of high, but not low-and moderate-income, households.</vt:lpstr>
      <vt:lpstr>Housing Cost Burden is a Regional Issue</vt:lpstr>
      <vt:lpstr>Housing Cost Burden is a Regional Issue</vt:lpstr>
      <vt:lpstr>Annual Housing Funding Shortfall</vt:lpstr>
      <vt:lpstr>Introductions</vt:lpstr>
      <vt:lpstr>Questions for the panel?</vt:lpstr>
      <vt:lpstr>Concluding Remarks</vt:lpstr>
    </vt:vector>
  </TitlesOfParts>
  <Company>MTC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Stone</dc:creator>
  <cp:lastModifiedBy>Therese Trivedi</cp:lastModifiedBy>
  <cp:revision>162</cp:revision>
  <cp:lastPrinted>2016-12-13T20:08:32Z</cp:lastPrinted>
  <dcterms:created xsi:type="dcterms:W3CDTF">2016-04-22T22:13:46Z</dcterms:created>
  <dcterms:modified xsi:type="dcterms:W3CDTF">2017-01-30T18:33:02Z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0x0101008913B155C57C3D4499BE3699C77949D9</vt:lpwstr>
  </property>
  <property fmtid="{D5CDD505-2E9C-101B-9397-08002B2CF9AE}" pid="3" name="IsMyDocuments">
    <vt:bool>true</vt:bool>
  </property>
</Properties>
</file>